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6" r:id="rId19"/>
    <p:sldId id="274" r:id="rId20"/>
    <p:sldId id="277" r:id="rId21"/>
    <p:sldId id="258" r:id="rId22"/>
    <p:sldId id="25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0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52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064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668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66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82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70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62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59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42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4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55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4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3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02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68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136D31E-1C6E-41B7-979F-EC5FA0B02043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BA984-BF2B-40F4-8C00-DF5353688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72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E062-E6BD-4DC4-82B2-E8128F815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418" y="107272"/>
            <a:ext cx="10705612" cy="4136255"/>
          </a:xfrm>
        </p:spPr>
        <p:txBody>
          <a:bodyPr>
            <a:normAutofit/>
          </a:bodyPr>
          <a:lstStyle/>
          <a:p>
            <a:r>
              <a:rPr lang="en-US" b="1" i="1" dirty="0"/>
              <a:t>RESPIRATORY SYSTEM</a:t>
            </a:r>
            <a:br>
              <a:rPr lang="en-US" b="1" i="1" dirty="0"/>
            </a:br>
            <a:r>
              <a:rPr lang="en-US" b="1" i="1" dirty="0"/>
              <a:t>GASTROINTESTINAL SYSTEM</a:t>
            </a:r>
            <a:endParaRPr lang="en-IN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44481-16B0-4E28-8567-D68C6FE22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b="1" i="1" dirty="0"/>
              <a:t>BY</a:t>
            </a:r>
          </a:p>
          <a:p>
            <a:r>
              <a:rPr lang="en-US" sz="2400" b="1" i="1" dirty="0"/>
              <a:t>DR.G.AARTHIPRIYANKA</a:t>
            </a:r>
          </a:p>
          <a:p>
            <a:r>
              <a:rPr lang="en-US" sz="2400" b="1" i="1" dirty="0"/>
              <a:t>POST GRADUATE</a:t>
            </a:r>
          </a:p>
          <a:p>
            <a:r>
              <a:rPr lang="en-US" sz="2400" b="1" i="1" dirty="0"/>
              <a:t>DEPARTMENT OF PHARMACOLOGY</a:t>
            </a:r>
            <a:endParaRPr lang="en-IN" sz="2400" b="1" i="1" dirty="0"/>
          </a:p>
        </p:txBody>
      </p:sp>
    </p:spTree>
    <p:extLst>
      <p:ext uri="{BB962C8B-B14F-4D97-AF65-F5344CB8AC3E}">
        <p14:creationId xmlns:p14="http://schemas.microsoft.com/office/powerpoint/2010/main" val="201197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rugs used for respiratory system">
            <a:extLst>
              <a:ext uri="{FF2B5EF4-FFF2-40B4-BE49-F238E27FC236}">
                <a16:creationId xmlns:a16="http://schemas.microsoft.com/office/drawing/2014/main" id="{9C43178F-5127-470B-80F9-A5138565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7" y="346229"/>
            <a:ext cx="5625483" cy="60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rugs used for respiratory system">
            <a:extLst>
              <a:ext uri="{FF2B5EF4-FFF2-40B4-BE49-F238E27FC236}">
                <a16:creationId xmlns:a16="http://schemas.microsoft.com/office/drawing/2014/main" id="{938B9DD9-373E-4520-9C09-DE945FB1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688"/>
            <a:ext cx="5639583" cy="59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0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78CE-67EF-4D17-BCA0-FB2362A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DCFB-801A-4B81-81DA-B8BD6A11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Drugs used for respiratory system">
            <a:extLst>
              <a:ext uri="{FF2B5EF4-FFF2-40B4-BE49-F238E27FC236}">
                <a16:creationId xmlns:a16="http://schemas.microsoft.com/office/drawing/2014/main" id="{3E332F25-6AB6-43DB-9B87-ABDA5DE6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01" y="452718"/>
            <a:ext cx="8946541" cy="597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6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DA3A-9764-4F8D-BAA3-3A6DB08E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3A74-2418-4AC2-9A94-1979A0088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Drugs used for respiratory system">
            <a:extLst>
              <a:ext uri="{FF2B5EF4-FFF2-40B4-BE49-F238E27FC236}">
                <a16:creationId xmlns:a16="http://schemas.microsoft.com/office/drawing/2014/main" id="{0C8687E0-C9ED-4FD7-84CE-6EFD1C22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5" y="442278"/>
            <a:ext cx="9507985" cy="61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EF96-B640-438F-9470-1D9AC72B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BFB9-D6C7-4B9F-BBC6-BB6FC203D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Drugs used for respiratory system">
            <a:extLst>
              <a:ext uri="{FF2B5EF4-FFF2-40B4-BE49-F238E27FC236}">
                <a16:creationId xmlns:a16="http://schemas.microsoft.com/office/drawing/2014/main" id="{B005C327-4D37-4F8B-994E-84DEB6A9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" y="609601"/>
            <a:ext cx="8770491" cy="595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6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5D4A-9F3A-4782-85D3-7D885713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FE69-899F-472C-9A83-197FC5E6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6" name="Picture 4" descr="Pharmacological Classification of Drugs">
            <a:extLst>
              <a:ext uri="{FF2B5EF4-FFF2-40B4-BE49-F238E27FC236}">
                <a16:creationId xmlns:a16="http://schemas.microsoft.com/office/drawing/2014/main" id="{E6C35AFF-4746-42B9-9E2B-654909941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9" b="5470"/>
          <a:stretch/>
        </p:blipFill>
        <p:spPr bwMode="auto">
          <a:xfrm>
            <a:off x="399495" y="275208"/>
            <a:ext cx="10271464" cy="61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8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0972-C8A8-40D3-9A6F-40822318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022B-1047-436C-9309-59B4FF56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Drugs used for respiratory system">
            <a:extLst>
              <a:ext uri="{FF2B5EF4-FFF2-40B4-BE49-F238E27FC236}">
                <a16:creationId xmlns:a16="http://schemas.microsoft.com/office/drawing/2014/main" id="{AA68D379-3ABA-47B6-960B-2D81E106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52718"/>
            <a:ext cx="8488364" cy="61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29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978F-2E3B-4E34-9882-286B1AF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DF76-6DDD-4429-88F8-291341D76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Drugs used for respiratory system">
            <a:extLst>
              <a:ext uri="{FF2B5EF4-FFF2-40B4-BE49-F238E27FC236}">
                <a16:creationId xmlns:a16="http://schemas.microsoft.com/office/drawing/2014/main" id="{77941203-4484-45F5-9332-D37AA3A38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7" y="541539"/>
            <a:ext cx="8628448" cy="622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9C48-AB29-4F02-8DFC-5B13C1EE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8E39E-2808-485E-97BC-71827BFBA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Cough medicines | Pharmacology nursing, Cough medicine, Medicine student">
            <a:extLst>
              <a:ext uri="{FF2B5EF4-FFF2-40B4-BE49-F238E27FC236}">
                <a16:creationId xmlns:a16="http://schemas.microsoft.com/office/drawing/2014/main" id="{9F91DD3C-2D5E-4CDD-BFE8-89F28F3F9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5"/>
          <a:stretch/>
        </p:blipFill>
        <p:spPr bwMode="auto">
          <a:xfrm>
            <a:off x="719091" y="221943"/>
            <a:ext cx="9561251" cy="62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01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5C7E-4360-446E-89A2-57CEB435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373" y="2728735"/>
            <a:ext cx="9404723" cy="1400530"/>
          </a:xfrm>
        </p:spPr>
        <p:txBody>
          <a:bodyPr/>
          <a:lstStyle/>
          <a:p>
            <a:r>
              <a:rPr lang="en-US" b="1" i="1" dirty="0"/>
              <a:t>GASTRO INTESTINAL SYSTEM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80370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737B-2FF0-44FF-B5B6-01346FB2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9151-79C2-4FC2-8822-162A9444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9458" name="Picture 2" descr="GI tract">
            <a:extLst>
              <a:ext uri="{FF2B5EF4-FFF2-40B4-BE49-F238E27FC236}">
                <a16:creationId xmlns:a16="http://schemas.microsoft.com/office/drawing/2014/main" id="{BFF571F5-5666-4D58-9BD1-55273CB0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48" y="301841"/>
            <a:ext cx="5033638" cy="63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8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. Corticosteroids&#10;A. Oral  Prednisone, Prednisolone, Methylprednisolone&#10;B. Parenteral  Methylprednisolone, Hydrocortiso...">
            <a:extLst>
              <a:ext uri="{FF2B5EF4-FFF2-40B4-BE49-F238E27FC236}">
                <a16:creationId xmlns:a16="http://schemas.microsoft.com/office/drawing/2014/main" id="{43E1CF6B-9073-4457-A648-CF603A09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9" y="541538"/>
            <a:ext cx="9712171" cy="592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917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F81E-08AD-48D1-AF3F-4909BF34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64E6-7327-4F6C-B1B1-81F50A5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EMESIS &#10; MOTION SICKNESS &#10; MORNING SICKNESS (VOMITING &#10;DURING PREGNANCY) &#10; CHEMOTHERAPY/ RADIATION &#10;INDUCED NA...">
            <a:extLst>
              <a:ext uri="{FF2B5EF4-FFF2-40B4-BE49-F238E27FC236}">
                <a16:creationId xmlns:a16="http://schemas.microsoft.com/office/drawing/2014/main" id="{C2C79AA1-03FA-4767-B25F-6596F2BA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" y="62145"/>
            <a:ext cx="12085468" cy="66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6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225F-E2EB-4225-AD32-198E5E76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96C3C-BCD8-4471-97BD-AC1747DD6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258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2050" name="Picture 2" descr="TYPES OF EMESIS-MOTION SICKNESS &#10;Result during space flights, taking off and &#10;landing of an aeroplane etc. &#10;It is a labyri...">
            <a:extLst>
              <a:ext uri="{FF2B5EF4-FFF2-40B4-BE49-F238E27FC236}">
                <a16:creationId xmlns:a16="http://schemas.microsoft.com/office/drawing/2014/main" id="{B9F21436-D43A-4CFF-863D-A1B0CE98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90996"/>
            <a:ext cx="11940466" cy="66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8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07A2-77E2-494E-A329-61CF4B8F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TYPES OF EMESIS-MORNING SICKNESS &#10;• Morning sickness ( Vomiting during &#10;pregnancy). &#10;• During 1st trimester of pregnancy d...">
            <a:extLst>
              <a:ext uri="{FF2B5EF4-FFF2-40B4-BE49-F238E27FC236}">
                <a16:creationId xmlns:a16="http://schemas.microsoft.com/office/drawing/2014/main" id="{5BB6CD89-3281-4363-9320-93761CDB2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" y="150920"/>
            <a:ext cx="11860568" cy="6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4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3E7C-C9B2-41CB-A07B-D25F5080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024F-6136-4D3B-A9D7-E08FC26B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TYPES OF EMESIS- CIE &#10;• Anti-cancer drugs induce emesis by direct &#10;activation of 5HT3 receptors in CTZ / may activate &#10;vag...">
            <a:extLst>
              <a:ext uri="{FF2B5EF4-FFF2-40B4-BE49-F238E27FC236}">
                <a16:creationId xmlns:a16="http://schemas.microsoft.com/office/drawing/2014/main" id="{39BFF353-AED0-489A-9CB0-77C99C401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142043"/>
            <a:ext cx="11896078" cy="67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88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AA5D-7BE4-406F-9D5C-7C675DED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2336-D4F6-4333-921A-DF4E20AA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TYPES OF EMESIS-POST OPERATIVE VOMITING &#10;• Complications in patients receiving general &#10;anaesthesia. &#10;• 5HT3 ANTAGONIST- p...">
            <a:extLst>
              <a:ext uri="{FF2B5EF4-FFF2-40B4-BE49-F238E27FC236}">
                <a16:creationId xmlns:a16="http://schemas.microsoft.com/office/drawing/2014/main" id="{872D3859-7AE1-4211-88CE-5C7786E8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0"/>
            <a:ext cx="11842811" cy="67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4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D919-8AE0-4E89-8F52-7FD2E16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4F94-E0C2-44C1-AC85-2F725C34E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TYPES OF EMESIS-VOMITING OF VARIED ORIGIN &#10; Drug induced vomiting. &#10; Increased intra-cranial pressure induces emesis. &#10;...">
            <a:extLst>
              <a:ext uri="{FF2B5EF4-FFF2-40B4-BE49-F238E27FC236}">
                <a16:creationId xmlns:a16="http://schemas.microsoft.com/office/drawing/2014/main" id="{04B13B84-E015-46CC-8A5F-D1323D0C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115410"/>
            <a:ext cx="11869445" cy="66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7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4C2-437D-4BC9-8D9C-A575D487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60F6-F406-4942-8866-B4E2E802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 descr="Vomiting Centre&#10;(medulla)&#10;Stomach&#10;Small intestine&#10;Higher cortical&#10;centres&#10;Chemoreceptor&#10;Trigger Zone&#10;(area prostrema,&#10;4th ...">
            <a:extLst>
              <a:ext uri="{FF2B5EF4-FFF2-40B4-BE49-F238E27FC236}">
                <a16:creationId xmlns:a16="http://schemas.microsoft.com/office/drawing/2014/main" id="{72C4ACA0-6C91-4D49-80E9-14B2D569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68802"/>
            <a:ext cx="11833934" cy="672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1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8231-63F7-4F0E-A131-7C3C6208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C022-A19D-4279-B7B1-515711B89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1&#10; ">
            <a:extLst>
              <a:ext uri="{FF2B5EF4-FFF2-40B4-BE49-F238E27FC236}">
                <a16:creationId xmlns:a16="http://schemas.microsoft.com/office/drawing/2014/main" id="{019092A2-5AAD-4350-9FD0-87CB5078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88777"/>
            <a:ext cx="11665258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51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DBB9-7457-4D7C-8929-B81E0830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DC7E-DF45-4DF1-B9B8-16C9BCCA7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LASSIFICATION OF ANTI-EMETIC DRUGS &#10;• 5HT3 ANTAGONISTS: &#10;Ondansetron, Granisetron, Dolansetron, Palonosetron, &#10;Ramosetron...">
            <a:extLst>
              <a:ext uri="{FF2B5EF4-FFF2-40B4-BE49-F238E27FC236}">
                <a16:creationId xmlns:a16="http://schemas.microsoft.com/office/drawing/2014/main" id="{99E2B4DB-B3CA-4810-8744-0A4F883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-1"/>
            <a:ext cx="11647503" cy="67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10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53A2-A93A-42A7-8C7C-2AC5829E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E151-C02E-424F-A295-790FB283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 descr="OTHER ANTI-EMETIC DRUGS &#10;• CORTICOSTEROIDS: &#10;Betamethasone, Dexamethasone &#10;• VITAMIN B6 (PYRIDOXINE): &#10;• PHOSPHATED CARBOH...">
            <a:extLst>
              <a:ext uri="{FF2B5EF4-FFF2-40B4-BE49-F238E27FC236}">
                <a16:creationId xmlns:a16="http://schemas.microsoft.com/office/drawing/2014/main" id="{7B49CAA5-D347-415D-B7A2-1272013A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142043"/>
            <a:ext cx="11931588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1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9BF0-99D6-4FD9-8400-3C57B5EB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EF8D-DBAE-4D37-83B0-7994CD1D3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712B10D-68CD-45AA-926B-8B6C0F339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3" b="1748"/>
          <a:stretch/>
        </p:blipFill>
        <p:spPr bwMode="auto">
          <a:xfrm>
            <a:off x="747460" y="355845"/>
            <a:ext cx="9302393" cy="6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67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4FAD-9833-47FB-B9E6-23C59B4A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54B3-0529-4D6E-AF00-48892AB7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5HT-3 ANTAGONISTS &#10;DRUG MOA PK USE ADVERSE &#10;EFFECTS &#10;ONDANSETRON-prototype &#10;drug &#10;5-HT is released &#10;from &#10;enterochromaffin...">
            <a:extLst>
              <a:ext uri="{FF2B5EF4-FFF2-40B4-BE49-F238E27FC236}">
                <a16:creationId xmlns:a16="http://schemas.microsoft.com/office/drawing/2014/main" id="{4066472A-457F-4E55-B10B-C8EDF0EC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0"/>
            <a:ext cx="11611992" cy="67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32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F3C3-4936-4261-B03B-34CE9F6D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F2E2-ED65-4F2E-BD8D-04EC2F44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DOPAMINE RECPTOR ANTAGONISTS &#10;METOCLOPRAMIDE: &#10;• Acts centrally blocking D2 receptors in CTZ. &#10;• Used in nausea and vomiti...">
            <a:extLst>
              <a:ext uri="{FF2B5EF4-FFF2-40B4-BE49-F238E27FC236}">
                <a16:creationId xmlns:a16="http://schemas.microsoft.com/office/drawing/2014/main" id="{35945064-DB6D-425D-AD6E-DEEEECE1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150921"/>
            <a:ext cx="11665259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6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D44D-0957-4522-ABD4-C2F052B3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B845-C7D1-4D46-AA94-4291C08E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ANTI-HISTAMINERGIC DRUGS &#10;• H1 antagonists --- useful for motion sickness and post-operative emesis. &#10;• Act on vestibular ...">
            <a:extLst>
              <a:ext uri="{FF2B5EF4-FFF2-40B4-BE49-F238E27FC236}">
                <a16:creationId xmlns:a16="http://schemas.microsoft.com/office/drawing/2014/main" id="{FA79AB51-187E-4D51-A99B-B14E998D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33165"/>
            <a:ext cx="11718524" cy="648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66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BA96-BB9D-4A3F-85A3-3A9C5482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90DE-0F0D-4945-B7F4-A24F4F3A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ANTI-CHOLINERGIC DRUGS &#10;HYOSCINE (SCOPOLAMINE): &#10;• Labyrinthine sedative. &#10; Very effective in motion sickness. &#10;• Motion ...">
            <a:extLst>
              <a:ext uri="{FF2B5EF4-FFF2-40B4-BE49-F238E27FC236}">
                <a16:creationId xmlns:a16="http://schemas.microsoft.com/office/drawing/2014/main" id="{A376BF83-2C1D-43D7-BF3D-78B39D34F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50921"/>
            <a:ext cx="11372295" cy="658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00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71FD-C55C-428B-A83A-C590DDF2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190B-5072-4150-8122-FE971DFB8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SUBSTANCE P ANTAGONISTS &#10;Nausea and vomiting associated with Cisplatin have &#10;2 components: &#10;Acute Phase: within 24hrs afte...">
            <a:extLst>
              <a:ext uri="{FF2B5EF4-FFF2-40B4-BE49-F238E27FC236}">
                <a16:creationId xmlns:a16="http://schemas.microsoft.com/office/drawing/2014/main" id="{4D6CBCC1-AE6B-4B92-B2C0-DB149F59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6" y="168677"/>
            <a:ext cx="11762913" cy="658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2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39EF-9644-4654-BEF1-D20B13C9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8A32-1E78-46B9-98DA-F7930E0E2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CANNABINOIDS &#10;DRONABINOL- naturally occurring cannabinoid. &#10;Stimulates CB1 subtype of cannabinoid receptors &#10;on neuron in ...">
            <a:extLst>
              <a:ext uri="{FF2B5EF4-FFF2-40B4-BE49-F238E27FC236}">
                <a16:creationId xmlns:a16="http://schemas.microsoft.com/office/drawing/2014/main" id="{55DA8E1B-2699-4E7B-AF91-0FF8744F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06533"/>
            <a:ext cx="11745157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8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6548-9470-4775-B9E7-BBD4908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2533-C1F1-40D8-AE9E-3AA0737E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OTHER ANTI-EMETICS &#10;GLUCOCORTICOIDS: &#10;DEXAMETHASONE: &#10;• Useful for treatment in nausea in &#10;patients with widespread cancer...">
            <a:extLst>
              <a:ext uri="{FF2B5EF4-FFF2-40B4-BE49-F238E27FC236}">
                <a16:creationId xmlns:a16="http://schemas.microsoft.com/office/drawing/2014/main" id="{EA1F4EC6-EF38-4338-AC8B-66B4110A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230819"/>
            <a:ext cx="11709647" cy="63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0E8A171-5D9B-4B48-A0CF-167016CB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5" y="77172"/>
            <a:ext cx="5628443" cy="50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B21AF730-3B82-47A5-BD2D-0FD1FBAB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540" y="2494626"/>
            <a:ext cx="2143125" cy="37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Buy DIGENE TABLET - Apollo Pharmacy.">
            <a:extLst>
              <a:ext uri="{FF2B5EF4-FFF2-40B4-BE49-F238E27FC236}">
                <a16:creationId xmlns:a16="http://schemas.microsoft.com/office/drawing/2014/main" id="{D7D39137-7AC2-40D3-89BA-3F39F00C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09" y="2675555"/>
            <a:ext cx="4080995" cy="44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87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6D61-2FE4-4E12-A39A-F02F9F06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9CCE-10FD-4644-BB20-601DFD2D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B4C5A19-6F2F-47FC-A94D-291F58D2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1386" cy="67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49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4B59-BAEB-474E-A919-724B5233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6B28-AB6A-4E3A-94CD-01D6342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Drug example and doses&#10;S.&#10;No.&#10;Drugs Doses&#10;1 Sodium bi carbonate 1-5 gram orally&#10;2 Magnesium hydroxide 0.5-1gm&#10;3 Aluminum H...">
            <a:extLst>
              <a:ext uri="{FF2B5EF4-FFF2-40B4-BE49-F238E27FC236}">
                <a16:creationId xmlns:a16="http://schemas.microsoft.com/office/drawing/2014/main" id="{D49F83B4-E5AC-4867-96E5-856046155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24287"/>
            <a:ext cx="11878322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9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1576-5BA1-4A02-BB18-BC2E2CA9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20AB-9EEB-44CA-A853-B39F6D4C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Drugs for cough&#10;1.Antitussives&#10;a) Centrally acting  Codeine, Pholcodeine, Noscapine,&#10;Dextromethorphan, Pipazethate&#10;b) Cen...">
            <a:extLst>
              <a:ext uri="{FF2B5EF4-FFF2-40B4-BE49-F238E27FC236}">
                <a16:creationId xmlns:a16="http://schemas.microsoft.com/office/drawing/2014/main" id="{46000A47-9564-44D1-9881-1EB2E59C1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6" y="452719"/>
            <a:ext cx="9499437" cy="618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9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A66F-5A6B-4136-91C2-3A5CF038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B3BD-B44C-4496-9988-9A9114A6D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Indications / Uses&#10;•Indigestion.&#10;•Reflux esophagitis,&#10;•Pain and burning with peptic ulcer.&#10;•Peptic ulcer.&#10; ">
            <a:extLst>
              <a:ext uri="{FF2B5EF4-FFF2-40B4-BE49-F238E27FC236}">
                <a16:creationId xmlns:a16="http://schemas.microsoft.com/office/drawing/2014/main" id="{F461BCC2-79BE-4970-8676-9047BFCB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86431"/>
            <a:ext cx="11916792" cy="65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6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050C-8875-442B-B6AB-C1C0485E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F573-9410-4B8F-A3B4-D49095EA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Contraindication / Precautions&#10;•Abdominal pain of unknown origin.&#10;•Caution in renal failure because they&#10;contain magnesium...">
            <a:extLst>
              <a:ext uri="{FF2B5EF4-FFF2-40B4-BE49-F238E27FC236}">
                <a16:creationId xmlns:a16="http://schemas.microsoft.com/office/drawing/2014/main" id="{FD576E1A-EB78-4A63-9F3E-01AE68A4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50920"/>
            <a:ext cx="11931588" cy="65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47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950B-F2B5-4B90-8BD0-213FFB6A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69B3-87AC-4C30-A6F9-32F7AD3EC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Adverse effects&#10;•Constipation (Aluminum Hydroxide).&#10;•Hypophosphatemia (with Aluminum Hydroxide).&#10;•Hypomagnesemia (with Mag...">
            <a:extLst>
              <a:ext uri="{FF2B5EF4-FFF2-40B4-BE49-F238E27FC236}">
                <a16:creationId xmlns:a16="http://schemas.microsoft.com/office/drawing/2014/main" id="{2925FDF5-1051-4EE7-B84C-E31483AD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95309"/>
            <a:ext cx="11922709" cy="65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5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3852-160A-4324-949C-8EE4D5C3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5CA1-4398-41C9-A293-2F69B4E56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28D837E-ECE8-4E3E-9902-1F71F7B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186431"/>
            <a:ext cx="11771790" cy="65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36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E89E-00E4-4C7A-804B-ECA6FE72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C2EF-08C0-4F68-A35D-F54B4EAA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Cholinergic - Information for GI system&#10;•Parasympathomimetic or cholinomimetics&#10;•Stimulate parasympathetic nervous system ...">
            <a:extLst>
              <a:ext uri="{FF2B5EF4-FFF2-40B4-BE49-F238E27FC236}">
                <a16:creationId xmlns:a16="http://schemas.microsoft.com/office/drawing/2014/main" id="{39424DEE-E135-4251-9F8F-634ECF92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8" y="168677"/>
            <a:ext cx="11754035" cy="65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58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F11F-3810-4350-BA35-8D250D1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5A4E-6F07-4388-90B2-BE33464A1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GI effects&#10;•Acetylcholine stimulates cholinergic receptors in&#10;the gut to promote normal secretory and motor&#10;activity&#10;•Chol...">
            <a:extLst>
              <a:ext uri="{FF2B5EF4-FFF2-40B4-BE49-F238E27FC236}">
                <a16:creationId xmlns:a16="http://schemas.microsoft.com/office/drawing/2014/main" id="{F9F6B017-1585-4E0F-93F8-C67F5ED0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97654"/>
            <a:ext cx="11851689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10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3DC9-B5DD-42AF-B38B-8ACD4352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C81B-88BA-4268-9A45-C9508B05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Anticholinergics – Information for GI system&#10;• Also called cholinergic blocking agents or parasympatholytics&#10;• Again, focu...">
            <a:extLst>
              <a:ext uri="{FF2B5EF4-FFF2-40B4-BE49-F238E27FC236}">
                <a16:creationId xmlns:a16="http://schemas.microsoft.com/office/drawing/2014/main" id="{65A1514F-4BE9-4502-828B-4ED12C88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" y="150921"/>
            <a:ext cx="11292396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6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52EA-D005-4241-85CF-6D73C09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CC2F-7947-4B8D-9492-8D40B0A64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•Mechanism of action: Act by occupying receptor&#10;sites at parasympathetic nerve endings, thereby&#10;leaving fewer receptor sit...">
            <a:extLst>
              <a:ext uri="{FF2B5EF4-FFF2-40B4-BE49-F238E27FC236}">
                <a16:creationId xmlns:a16="http://schemas.microsoft.com/office/drawing/2014/main" id="{78F4BF56-C9E1-4C9F-98D6-65F1B1F1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" y="168676"/>
            <a:ext cx="11913833" cy="65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07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DA18-3007-4E49-B68C-40866981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50" name="Picture 6" descr="Buy OMEZ 20MG CAPSULE - Apollo Pharmacy.">
            <a:extLst>
              <a:ext uri="{FF2B5EF4-FFF2-40B4-BE49-F238E27FC236}">
                <a16:creationId xmlns:a16="http://schemas.microsoft.com/office/drawing/2014/main" id="{32E91EC2-BC5A-4E04-8128-B0D7B768B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2" y="0"/>
            <a:ext cx="4351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Proton pump inhibitors&#10;•These agents are used in patient&#10;with peptic ulcers (who have&#10;failed to respond H2 blockers)&#10; ">
            <a:extLst>
              <a:ext uri="{FF2B5EF4-FFF2-40B4-BE49-F238E27FC236}">
                <a16:creationId xmlns:a16="http://schemas.microsoft.com/office/drawing/2014/main" id="{105D1DD7-A21E-4269-B3B4-25E4181C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878"/>
            <a:ext cx="7741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45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A3EB-3775-473C-8E7F-F93E3905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757" y="-433866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8B0F5A6C-ACFA-461A-85FC-CFBCA7183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" y="0"/>
            <a:ext cx="6076950" cy="70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proton pump inhibitors - Google Search | Protons, Wallpapers vintage, Pie  chart">
            <a:extLst>
              <a:ext uri="{FF2B5EF4-FFF2-40B4-BE49-F238E27FC236}">
                <a16:creationId xmlns:a16="http://schemas.microsoft.com/office/drawing/2014/main" id="{E7F1AD00-0219-4C2D-819F-99BE9D9A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76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6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4CA9-FE2C-4B08-9A15-C9B7675D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2690D-26F3-4B95-AF3E-DAE8D99E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i) Antihistaminics  Chlorpheniramine, Diphenhydramine&#10;ii) Pharyngeal demulcents  Lozenges, Cough drop&#10;iii) Local anaesth...">
            <a:extLst>
              <a:ext uri="{FF2B5EF4-FFF2-40B4-BE49-F238E27FC236}">
                <a16:creationId xmlns:a16="http://schemas.microsoft.com/office/drawing/2014/main" id="{D7CABF93-9C3C-4799-A294-571A2B5C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" y="239655"/>
            <a:ext cx="9854214" cy="62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01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6188-C2BE-40BB-BF37-EECC386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4C546-1129-416B-A556-34BFBFE0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Drug example and doses&#10;S.&#10;No.&#10;Drugs Doses&#10;1 Omeprazole 20mg daily&#10;2 Lansoprazole 30 mg OD.&#10;3 Pantoprazole 40mg&#10;4 Rabeprazo...">
            <a:extLst>
              <a:ext uri="{FF2B5EF4-FFF2-40B4-BE49-F238E27FC236}">
                <a16:creationId xmlns:a16="http://schemas.microsoft.com/office/drawing/2014/main" id="{6D73B00C-F01B-4C88-8866-AD2EC622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88776"/>
            <a:ext cx="11904956" cy="66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7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FE2C-5A07-4804-BD46-43E4D831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7164-0447-4540-A9FC-862E1434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Indications / Uses&#10;•Peptic ulcer.&#10;•Reflux esophagitis.&#10;•Zollinger – elision syndrome.&#10;•Prevent and treat NSAID’s related t...">
            <a:extLst>
              <a:ext uri="{FF2B5EF4-FFF2-40B4-BE49-F238E27FC236}">
                <a16:creationId xmlns:a16="http://schemas.microsoft.com/office/drawing/2014/main" id="{A72D4D87-E849-451B-9D3C-543EB389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" y="106533"/>
            <a:ext cx="12049957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33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B728-0D4F-4E72-A7F7-19230148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AEFB-373D-4341-8AED-5630793D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Contraindication / Precautions&#10;•Hypersensitivity.&#10;•Special precaution in pregnant and breast&#10;feeding mothers.&#10; ">
            <a:extLst>
              <a:ext uri="{FF2B5EF4-FFF2-40B4-BE49-F238E27FC236}">
                <a16:creationId xmlns:a16="http://schemas.microsoft.com/office/drawing/2014/main" id="{4E3F48BE-5646-4BA9-9AC8-EE906E4A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88777"/>
            <a:ext cx="11842811" cy="66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1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D89-3478-4F92-8294-F4169824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908D-BEEA-4434-8583-C9E0985E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6866" name="Picture 2" descr="Adverse effects&#10;•Headache.&#10;•Abdominal pain.&#10;•Chest pain.&#10;•Diarrhea.&#10;•Dizziness.&#10;•Nausea / Vomiting.&#10; ">
            <a:extLst>
              <a:ext uri="{FF2B5EF4-FFF2-40B4-BE49-F238E27FC236}">
                <a16:creationId xmlns:a16="http://schemas.microsoft.com/office/drawing/2014/main" id="{87E1EC75-BB30-4F23-9978-96CC0729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9" y="124287"/>
            <a:ext cx="11833934" cy="6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23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1A86-DCBE-4C1F-A2D2-C5EB49CE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5FC27-1E90-4FF1-901D-17AB1B67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Drug interactions&#10;•Proton pump inhibitor interfere with&#10;the absorption of drugs&#10;(Ketoconazole, iron and ampicillin)&#10;that d...">
            <a:extLst>
              <a:ext uri="{FF2B5EF4-FFF2-40B4-BE49-F238E27FC236}">
                <a16:creationId xmlns:a16="http://schemas.microsoft.com/office/drawing/2014/main" id="{C24FF3F1-7C75-4AE5-9BEA-51F49EB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71021"/>
            <a:ext cx="11860567" cy="66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2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D976-3FFE-4151-984E-B5DE5555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40" name="Picture 4" descr="Rantac 150 MG Tablet | Uses, Side Effects, Composition, Dosages &amp; Price">
            <a:extLst>
              <a:ext uri="{FF2B5EF4-FFF2-40B4-BE49-F238E27FC236}">
                <a16:creationId xmlns:a16="http://schemas.microsoft.com/office/drawing/2014/main" id="{B7AAEC66-5B90-49B8-BEFA-48E9FBE26C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1956" y="3033712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Histamines (Histamine Receptors&#10;Antagonist/H2 blockers)&#10;•They are also called as H2 antagonists.&#10;These agents block the ac...">
            <a:extLst>
              <a:ext uri="{FF2B5EF4-FFF2-40B4-BE49-F238E27FC236}">
                <a16:creationId xmlns:a16="http://schemas.microsoft.com/office/drawing/2014/main" id="{E642FAB3-88F8-42C5-802F-942057C6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-17108"/>
            <a:ext cx="12045704" cy="67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9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9DC1-B64E-430B-855E-3F527518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5ADF-FC91-4C20-845F-15BB40D4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7995BE30-892E-4E2E-96BF-C1CC41A1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146481"/>
            <a:ext cx="11677095" cy="67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91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F9A1-5CE1-4042-9BE2-9B436D5C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4C431-840C-4F2E-8976-74812D5A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Drug example and doses&#10;S.&#10;No.&#10;Drugs Doses&#10;1 Cimetidine 400mg B.D.&#10;2 Ranitidine 150mg twice daily.&#10;3 Famotidine 20-40 mg.&#10;4...">
            <a:extLst>
              <a:ext uri="{FF2B5EF4-FFF2-40B4-BE49-F238E27FC236}">
                <a16:creationId xmlns:a16="http://schemas.microsoft.com/office/drawing/2014/main" id="{A0F8CD07-775B-4EF4-BD22-848A973F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186431"/>
            <a:ext cx="11754035" cy="648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2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21AC-1995-4E20-84CA-07CB1B12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3DE2-8F52-4FE9-B3FA-06B7F5EE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Indications / Uses&#10;•Gastritis.&#10;•Reflux esophagitis.&#10;•Indigestion.&#10;•Peptic ulcer.&#10;•Heart burn.&#10; ">
            <a:extLst>
              <a:ext uri="{FF2B5EF4-FFF2-40B4-BE49-F238E27FC236}">
                <a16:creationId xmlns:a16="http://schemas.microsoft.com/office/drawing/2014/main" id="{BF2A302B-F302-4561-8048-144A8635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150921"/>
            <a:ext cx="11851690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710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48F1-BD90-4240-B305-842319A3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4805-116A-497A-93DF-C59BA21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Contraindication / Precautions&#10;•Hypersensitivity with this drug.&#10;•Breast feeding women.&#10;•Cautiously use in pregnant women.&#10; ">
            <a:extLst>
              <a:ext uri="{FF2B5EF4-FFF2-40B4-BE49-F238E27FC236}">
                <a16:creationId xmlns:a16="http://schemas.microsoft.com/office/drawing/2014/main" id="{940AC3A9-464F-4C3C-947E-420B86C32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42043"/>
            <a:ext cx="11665258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60CB-654D-41E5-974E-BC182E2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D1E6-91A6-4816-9D91-1CBA9909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Drugs used for respiratory system">
            <a:extLst>
              <a:ext uri="{FF2B5EF4-FFF2-40B4-BE49-F238E27FC236}">
                <a16:creationId xmlns:a16="http://schemas.microsoft.com/office/drawing/2014/main" id="{CB7C6717-2CFB-49B2-AA39-B7275DA9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1" y="186431"/>
            <a:ext cx="9748012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5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6627-BBA8-4191-BB61-E29C1603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B6EE9-2B32-4F11-AA17-CD927723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Adverse effects&#10;•Dizziness.&#10;•Headache.&#10;•Gynecomastia.&#10;•Confusion.&#10;•Impotence.&#10;•Loss of libido due to antiandrogenic action.&#10; ">
            <a:extLst>
              <a:ext uri="{FF2B5EF4-FFF2-40B4-BE49-F238E27FC236}">
                <a16:creationId xmlns:a16="http://schemas.microsoft.com/office/drawing/2014/main" id="{69BF079D-C3A6-4C08-BCFB-F8ABFBC2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" y="168676"/>
            <a:ext cx="11949344" cy="65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43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EAC4-FA0B-4DE6-BF54-A22A1C73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15C0-6CCD-4CB4-A366-CCE2CE03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3598EC0-7032-4DBF-A34A-FC83119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59799"/>
            <a:ext cx="11771790" cy="65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38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D9DE-7CB1-40C0-8080-A223030F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5522-75C8-43E2-9900-E8F8105A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Thank You Inscription On Sandy Sea Beach Stock Photo - Image of grateful,  concept: 108460808">
            <a:extLst>
              <a:ext uri="{FF2B5EF4-FFF2-40B4-BE49-F238E27FC236}">
                <a16:creationId xmlns:a16="http://schemas.microsoft.com/office/drawing/2014/main" id="{EB10B775-FA57-47B0-A342-719BB514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150920"/>
            <a:ext cx="11869445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57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C940-69AE-4888-9B58-7E68BBCD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ASSIGNMENT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6C7F-BBEA-4304-BC1B-85287B237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SHORT NOTES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Antitussives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Salbutamol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Ondansetron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Ranitidine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omeprazole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66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FB12-3A31-41A9-A8F3-8C7FFDC6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09DF-DE9D-4AD6-AE5F-7504BDC7F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Drugs used for respiratory system">
            <a:extLst>
              <a:ext uri="{FF2B5EF4-FFF2-40B4-BE49-F238E27FC236}">
                <a16:creationId xmlns:a16="http://schemas.microsoft.com/office/drawing/2014/main" id="{F883FAED-7543-4723-BAE1-E1868B09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0" y="346229"/>
            <a:ext cx="9729926" cy="6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03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ECE-5E12-4144-BDBB-EA7CBF4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3B81-D2EE-47D1-B3C0-1323E4F0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Drugs used for respiratory system">
            <a:extLst>
              <a:ext uri="{FF2B5EF4-FFF2-40B4-BE49-F238E27FC236}">
                <a16:creationId xmlns:a16="http://schemas.microsoft.com/office/drawing/2014/main" id="{B549E7DE-FE5F-4B65-B0FB-C95B8F90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0" y="452718"/>
            <a:ext cx="9632603" cy="61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2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20A4-DFC6-44D6-B4C3-23B8142E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3F3B-732E-4B07-BD21-1F0D9B50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Drugs used for respiratory system">
            <a:extLst>
              <a:ext uri="{FF2B5EF4-FFF2-40B4-BE49-F238E27FC236}">
                <a16:creationId xmlns:a16="http://schemas.microsoft.com/office/drawing/2014/main" id="{B4487CBD-5189-4193-86D9-C6C976B7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52718"/>
            <a:ext cx="9403742" cy="61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75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611</TotalTime>
  <Words>29</Words>
  <Application>Microsoft Office PowerPoint</Application>
  <PresentationFormat>Widescreen</PresentationFormat>
  <Paragraphs>13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Century Gothic</vt:lpstr>
      <vt:lpstr>Wingdings 3</vt:lpstr>
      <vt:lpstr>Ion</vt:lpstr>
      <vt:lpstr>RESPIRATORY SYSTEM GASTROINTESTINAL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GASTRO INTESTINAL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 SYSTEM GASTROINTESTINAL SYSTEM</dc:title>
  <dc:creator>Aravinth Rajendran</dc:creator>
  <cp:lastModifiedBy>Aravinth Rajendran</cp:lastModifiedBy>
  <cp:revision>12</cp:revision>
  <dcterms:created xsi:type="dcterms:W3CDTF">2021-05-02T07:58:05Z</dcterms:created>
  <dcterms:modified xsi:type="dcterms:W3CDTF">2021-05-03T05:29:49Z</dcterms:modified>
</cp:coreProperties>
</file>